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72" d="100"/>
          <a:sy n="172" d="100"/>
        </p:scale>
        <p:origin x="4296" y="44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2822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335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811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506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678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065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0114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452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357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6895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372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1051F-00B7-4589-B048-0BDE6142FFA3}" type="datetimeFigureOut">
              <a:rPr lang="es-CO" smtClean="0"/>
              <a:t>11/02/2015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67E11-6D8E-45B1-AF4B-CDA3D3E7BD0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727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>
            <a:off x="3635896" y="2131694"/>
            <a:ext cx="2088232" cy="4554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Rectángulo"/>
          <p:cNvSpPr/>
          <p:nvPr/>
        </p:nvSpPr>
        <p:spPr>
          <a:xfrm>
            <a:off x="3635896" y="551500"/>
            <a:ext cx="187220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POLIGONOS</a:t>
            </a:r>
            <a:endParaRPr lang="es-CO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4572000" y="908720"/>
            <a:ext cx="0" cy="432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635896" y="1340767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dirty="0" smtClean="0"/>
              <a:t>Son figuras cerradas y unidas por sus extremos</a:t>
            </a:r>
            <a:endParaRPr lang="es-CO" sz="1100" dirty="0"/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4572000" y="1771654"/>
            <a:ext cx="0" cy="289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H="1">
            <a:off x="3131840" y="155621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5724128" y="155621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bibliotecadigital.ilce.edu.mx/sites/telesecundaria/tsa01g01v01/imgs/161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08720"/>
            <a:ext cx="2260290" cy="100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6516216" y="1916251"/>
            <a:ext cx="22602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dirty="0" smtClean="0">
                <a:solidFill>
                  <a:schemeClr val="tx2">
                    <a:lumMod val="75000"/>
                  </a:schemeClr>
                </a:solidFill>
              </a:rPr>
              <a:t>Polígonos Regulares , sus lados son iguales</a:t>
            </a:r>
            <a:endParaRPr lang="es-CO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8" name="Picture 4" descr="http://www.ceibal.edu.uy/UserFiles/P0001/ODEA/HTML/Poligonos.elp/polirrrrrrrr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9532"/>
            <a:ext cx="2520280" cy="107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/>
        </p:nvSpPr>
        <p:spPr>
          <a:xfrm>
            <a:off x="467544" y="1916251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dirty="0" smtClean="0"/>
              <a:t>Polígonos Irregulares, sus lados </a:t>
            </a:r>
            <a:r>
              <a:rPr lang="es-CO" sz="1100" dirty="0" smtClean="0">
                <a:solidFill>
                  <a:schemeClr val="accent6">
                    <a:lumMod val="50000"/>
                  </a:schemeClr>
                </a:solidFill>
              </a:rPr>
              <a:t>NO</a:t>
            </a:r>
            <a:r>
              <a:rPr lang="es-CO" sz="1100" dirty="0" smtClean="0"/>
              <a:t> son iguales</a:t>
            </a:r>
            <a:endParaRPr lang="es-CO" sz="1100" dirty="0"/>
          </a:p>
        </p:txBody>
      </p:sp>
      <p:cxnSp>
        <p:nvCxnSpPr>
          <p:cNvPr id="25" name="24 Conector recto de flecha"/>
          <p:cNvCxnSpPr/>
          <p:nvPr/>
        </p:nvCxnSpPr>
        <p:spPr>
          <a:xfrm flipH="1">
            <a:off x="2339752" y="2393304"/>
            <a:ext cx="1152128" cy="387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5868144" y="2393304"/>
            <a:ext cx="1080120" cy="387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>
            <a:off x="4572000" y="2393304"/>
            <a:ext cx="0" cy="387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899592" y="2924944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TRIANGULOS</a:t>
            </a:r>
            <a:endParaRPr lang="es-CO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" name="1023 CuadroTexto"/>
          <p:cNvSpPr txBox="1"/>
          <p:nvPr/>
        </p:nvSpPr>
        <p:spPr>
          <a:xfrm>
            <a:off x="3995936" y="2924944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 smtClean="0">
                <a:solidFill>
                  <a:srgbClr val="33CC33"/>
                </a:solidFill>
                <a:latin typeface="Arial" pitchFamily="34" charset="0"/>
                <a:cs typeface="Arial" pitchFamily="34" charset="0"/>
              </a:rPr>
              <a:t>CUADRILATEROS</a:t>
            </a:r>
            <a:endParaRPr lang="es-CO" sz="1200" b="1" dirty="0">
              <a:solidFill>
                <a:srgbClr val="33CC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1026 CuadroTexto"/>
          <p:cNvSpPr txBox="1"/>
          <p:nvPr/>
        </p:nvSpPr>
        <p:spPr>
          <a:xfrm>
            <a:off x="6876256" y="3063443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PENTAGONOS Y MÁS</a:t>
            </a:r>
            <a:endParaRPr lang="es-CO" sz="12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30" name="1029 Conector recto de flecha"/>
          <p:cNvCxnSpPr>
            <a:stCxn id="31" idx="2"/>
          </p:cNvCxnSpPr>
          <p:nvPr/>
        </p:nvCxnSpPr>
        <p:spPr>
          <a:xfrm>
            <a:off x="1511660" y="3201943"/>
            <a:ext cx="0" cy="1384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1033 Conector recto de flecha"/>
          <p:cNvCxnSpPr/>
          <p:nvPr/>
        </p:nvCxnSpPr>
        <p:spPr>
          <a:xfrm>
            <a:off x="7452320" y="3340442"/>
            <a:ext cx="0" cy="160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5" name="1034 CuadroTexto"/>
          <p:cNvSpPr txBox="1"/>
          <p:nvPr/>
        </p:nvSpPr>
        <p:spPr>
          <a:xfrm>
            <a:off x="755576" y="3340442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dirty="0" smtClean="0">
                <a:latin typeface="Arial" pitchFamily="34" charset="0"/>
                <a:cs typeface="Arial" pitchFamily="34" charset="0"/>
              </a:rPr>
              <a:t>Tienen 3 lados y</a:t>
            </a:r>
          </a:p>
          <a:p>
            <a:pPr algn="ctr"/>
            <a:r>
              <a:rPr lang="es-CO" sz="1100" dirty="0" smtClean="0">
                <a:latin typeface="Arial" pitchFamily="34" charset="0"/>
                <a:cs typeface="Arial" pitchFamily="34" charset="0"/>
              </a:rPr>
              <a:t> 3 ángulos</a:t>
            </a:r>
            <a:endParaRPr lang="es-CO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1036 CuadroTexto"/>
          <p:cNvSpPr txBox="1"/>
          <p:nvPr/>
        </p:nvSpPr>
        <p:spPr>
          <a:xfrm>
            <a:off x="6948264" y="3555885"/>
            <a:ext cx="1224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dirty="0" smtClean="0">
                <a:latin typeface="Arial" pitchFamily="34" charset="0"/>
                <a:cs typeface="Arial" pitchFamily="34" charset="0"/>
              </a:rPr>
              <a:t>Tiene 5 lados y 5 ángulos</a:t>
            </a:r>
            <a:endParaRPr lang="es-CO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3635896" y="2131694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dirty="0" smtClean="0">
                <a:solidFill>
                  <a:schemeClr val="bg1"/>
                </a:solidFill>
              </a:rPr>
              <a:t>Según  sus lados y sus ángulos se clasifican en: </a:t>
            </a:r>
            <a:endParaRPr lang="es-CO" sz="1100" dirty="0">
              <a:solidFill>
                <a:schemeClr val="bg1"/>
              </a:solidFill>
            </a:endParaRPr>
          </a:p>
        </p:txBody>
      </p:sp>
      <p:cxnSp>
        <p:nvCxnSpPr>
          <p:cNvPr id="1039" name="1038 Conector recto de flecha"/>
          <p:cNvCxnSpPr/>
          <p:nvPr/>
        </p:nvCxnSpPr>
        <p:spPr>
          <a:xfrm flipH="1">
            <a:off x="755576" y="3771328"/>
            <a:ext cx="288032" cy="305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1040 Conector recto de flecha"/>
          <p:cNvCxnSpPr/>
          <p:nvPr/>
        </p:nvCxnSpPr>
        <p:spPr>
          <a:xfrm>
            <a:off x="1727684" y="3771329"/>
            <a:ext cx="252028" cy="3057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" name="1043 Recortar rectángulo de esquina sencilla"/>
          <p:cNvSpPr/>
          <p:nvPr/>
        </p:nvSpPr>
        <p:spPr>
          <a:xfrm>
            <a:off x="323528" y="4077072"/>
            <a:ext cx="1008112" cy="288032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rgbClr val="7030A0"/>
                </a:solidFill>
              </a:rPr>
              <a:t>LADOS</a:t>
            </a:r>
            <a:endParaRPr lang="es-CO" b="1" dirty="0">
              <a:solidFill>
                <a:srgbClr val="7030A0"/>
              </a:solidFill>
            </a:endParaRPr>
          </a:p>
        </p:txBody>
      </p:sp>
      <p:sp>
        <p:nvSpPr>
          <p:cNvPr id="1045" name="1044 Recortar rectángulo de esquina sencilla"/>
          <p:cNvSpPr/>
          <p:nvPr/>
        </p:nvSpPr>
        <p:spPr>
          <a:xfrm>
            <a:off x="1511660" y="4077072"/>
            <a:ext cx="1260140" cy="288032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rgbClr val="7030A0"/>
                </a:solidFill>
              </a:rPr>
              <a:t>ÁNGULOS</a:t>
            </a:r>
            <a:endParaRPr lang="es-CO" b="1" dirty="0">
              <a:solidFill>
                <a:srgbClr val="7030A0"/>
              </a:solidFill>
            </a:endParaRPr>
          </a:p>
        </p:txBody>
      </p:sp>
      <p:cxnSp>
        <p:nvCxnSpPr>
          <p:cNvPr id="1051" name="1050 Conector recto de flecha"/>
          <p:cNvCxnSpPr/>
          <p:nvPr/>
        </p:nvCxnSpPr>
        <p:spPr>
          <a:xfrm>
            <a:off x="1187624" y="4365104"/>
            <a:ext cx="0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3" name="1052 Conector recto de flecha"/>
          <p:cNvCxnSpPr>
            <a:stCxn id="1044" idx="1"/>
          </p:cNvCxnSpPr>
          <p:nvPr/>
        </p:nvCxnSpPr>
        <p:spPr>
          <a:xfrm>
            <a:off x="827584" y="4365104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5" name="1054 Conector recto de flecha"/>
          <p:cNvCxnSpPr/>
          <p:nvPr/>
        </p:nvCxnSpPr>
        <p:spPr>
          <a:xfrm>
            <a:off x="323528" y="4365104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>
            <a:off x="1727684" y="4365104"/>
            <a:ext cx="0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>
            <a:off x="2339752" y="4365104"/>
            <a:ext cx="0" cy="1116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2771800" y="436510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0" y="5013176"/>
            <a:ext cx="7555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" b="1" dirty="0" smtClean="0">
                <a:latin typeface="Arial" pitchFamily="34" charset="0"/>
                <a:cs typeface="Arial" pitchFamily="34" charset="0"/>
              </a:rPr>
              <a:t>Equilátero</a:t>
            </a:r>
            <a:r>
              <a:rPr lang="es-CO" sz="900" dirty="0" smtClean="0">
                <a:latin typeface="Arial" pitchFamily="34" charset="0"/>
                <a:cs typeface="Arial" pitchFamily="34" charset="0"/>
              </a:rPr>
              <a:t>, lados iguales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323528" y="5805264"/>
            <a:ext cx="7200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" dirty="0" smtClean="0">
                <a:latin typeface="Arial" pitchFamily="34" charset="0"/>
                <a:cs typeface="Arial" pitchFamily="34" charset="0"/>
              </a:rPr>
              <a:t>Isósceles, 2 lados iguales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287524" y="63406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" dirty="0" smtClean="0">
                <a:latin typeface="Arial" pitchFamily="34" charset="0"/>
                <a:cs typeface="Arial" pitchFamily="34" charset="0"/>
              </a:rPr>
              <a:t>Escaleno, lados desiguales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1727684" y="6202179"/>
            <a:ext cx="10441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" dirty="0" smtClean="0">
                <a:latin typeface="Arial" pitchFamily="34" charset="0"/>
                <a:cs typeface="Arial" pitchFamily="34" charset="0"/>
              </a:rPr>
              <a:t>Triangulo </a:t>
            </a:r>
            <a:r>
              <a:rPr lang="es-CO" sz="900" dirty="0" smtClean="0">
                <a:latin typeface="Arial" pitchFamily="34" charset="0"/>
                <a:cs typeface="Arial" pitchFamily="34" charset="0"/>
              </a:rPr>
              <a:t>rectángulo, tiene</a:t>
            </a:r>
            <a:r>
              <a:rPr lang="es-CO" sz="900" dirty="0" smtClean="0">
                <a:latin typeface="Arial" pitchFamily="34" charset="0"/>
                <a:cs typeface="Arial" pitchFamily="34" charset="0"/>
              </a:rPr>
              <a:t> y ángulo de 90°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2 Conector recto de flecha"/>
          <p:cNvCxnSpPr>
            <a:stCxn id="1037" idx="2"/>
          </p:cNvCxnSpPr>
          <p:nvPr/>
        </p:nvCxnSpPr>
        <p:spPr>
          <a:xfrm>
            <a:off x="7560332" y="3986772"/>
            <a:ext cx="0" cy="2343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CuadroTexto"/>
          <p:cNvSpPr txBox="1"/>
          <p:nvPr/>
        </p:nvSpPr>
        <p:spPr>
          <a:xfrm>
            <a:off x="6876256" y="4365104"/>
            <a:ext cx="1900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En este pueden encontrarse los polígonos como:</a:t>
            </a:r>
          </a:p>
          <a:p>
            <a:endParaRPr lang="es-CO" sz="900" dirty="0">
              <a:latin typeface="Arial" pitchFamily="34" charset="0"/>
              <a:cs typeface="Arial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s-CO" sz="900" dirty="0" smtClean="0">
                <a:latin typeface="Arial" pitchFamily="34" charset="0"/>
                <a:cs typeface="Arial" pitchFamily="34" charset="0"/>
              </a:rPr>
              <a:t>Hexágono: 6 lados</a:t>
            </a:r>
          </a:p>
          <a:p>
            <a:pPr marL="228600" indent="-228600">
              <a:buFont typeface="+mj-lt"/>
              <a:buAutoNum type="arabicPeriod"/>
            </a:pPr>
            <a:r>
              <a:rPr lang="es-CO" sz="900" dirty="0" smtClean="0">
                <a:latin typeface="Arial" pitchFamily="34" charset="0"/>
                <a:cs typeface="Arial" pitchFamily="34" charset="0"/>
              </a:rPr>
              <a:t>Heptágono: 7 lados</a:t>
            </a:r>
          </a:p>
          <a:p>
            <a:pPr marL="228600" indent="-228600">
              <a:buFont typeface="+mj-lt"/>
              <a:buAutoNum type="arabicPeriod"/>
            </a:pPr>
            <a:r>
              <a:rPr lang="es-CO" sz="900" dirty="0" smtClean="0">
                <a:latin typeface="Arial" pitchFamily="34" charset="0"/>
                <a:cs typeface="Arial" pitchFamily="34" charset="0"/>
              </a:rPr>
              <a:t>Octágono: 8 lados</a:t>
            </a:r>
          </a:p>
          <a:p>
            <a:pPr marL="228600" indent="-228600">
              <a:buFont typeface="+mj-lt"/>
              <a:buAutoNum type="arabicPeriod"/>
            </a:pPr>
            <a:r>
              <a:rPr lang="es-CO" sz="900" dirty="0" smtClean="0">
                <a:latin typeface="Arial" pitchFamily="34" charset="0"/>
                <a:cs typeface="Arial" pitchFamily="34" charset="0"/>
              </a:rPr>
              <a:t>Eneágono: 9 lados</a:t>
            </a:r>
          </a:p>
          <a:p>
            <a:pPr marL="228600" indent="-228600">
              <a:buFont typeface="+mj-lt"/>
              <a:buAutoNum type="arabicPeriod"/>
            </a:pPr>
            <a:r>
              <a:rPr lang="es-CO" sz="900" dirty="0" smtClean="0">
                <a:latin typeface="Arial" pitchFamily="34" charset="0"/>
                <a:cs typeface="Arial" pitchFamily="34" charset="0"/>
              </a:rPr>
              <a:t>Decágono: 10 lados; etc.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95736" y="5482098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Triangulo acutángulo, sus tres ángulos son menores de 90°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627784" y="4737918"/>
            <a:ext cx="8640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" dirty="0" smtClean="0">
                <a:latin typeface="Arial" pitchFamily="34" charset="0"/>
                <a:cs typeface="Arial" pitchFamily="34" charset="0"/>
              </a:rPr>
              <a:t>Triangulo obtusángulo, tiene un ángulo mayor de 90°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15 Conector recto de flecha"/>
          <p:cNvCxnSpPr/>
          <p:nvPr/>
        </p:nvCxnSpPr>
        <p:spPr>
          <a:xfrm flipH="1">
            <a:off x="4139952" y="3201943"/>
            <a:ext cx="144016" cy="1384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>
            <a:stCxn id="1024" idx="2"/>
          </p:cNvCxnSpPr>
          <p:nvPr/>
        </p:nvCxnSpPr>
        <p:spPr>
          <a:xfrm>
            <a:off x="4752020" y="3201943"/>
            <a:ext cx="0" cy="218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>
            <a:off x="5228100" y="3181327"/>
            <a:ext cx="216024" cy="179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3131840" y="344046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" dirty="0" smtClean="0">
                <a:latin typeface="Arial" pitchFamily="34" charset="0"/>
                <a:cs typeface="Arial" pitchFamily="34" charset="0"/>
              </a:rPr>
              <a:t>Paralelogramos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4427984" y="3440469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Trapecios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5444124" y="3420725"/>
            <a:ext cx="784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Trapezoide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8" name="37 Conector recto de flecha"/>
          <p:cNvCxnSpPr/>
          <p:nvPr/>
        </p:nvCxnSpPr>
        <p:spPr>
          <a:xfrm>
            <a:off x="4010147" y="3651557"/>
            <a:ext cx="0" cy="305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3959932" y="3957301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Cuadrado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46 Conector recto de flecha"/>
          <p:cNvCxnSpPr/>
          <p:nvPr/>
        </p:nvCxnSpPr>
        <p:spPr>
          <a:xfrm>
            <a:off x="3877339" y="3686862"/>
            <a:ext cx="0" cy="6938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 de flecha"/>
          <p:cNvCxnSpPr>
            <a:stCxn id="30" idx="2"/>
          </p:cNvCxnSpPr>
          <p:nvPr/>
        </p:nvCxnSpPr>
        <p:spPr>
          <a:xfrm>
            <a:off x="3707904" y="3671301"/>
            <a:ext cx="0" cy="9458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/>
          <p:nvPr/>
        </p:nvCxnSpPr>
        <p:spPr>
          <a:xfrm>
            <a:off x="3492949" y="3671301"/>
            <a:ext cx="0" cy="1252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3905926" y="4265249"/>
            <a:ext cx="8280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Rectángulo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54 CuadroTexto"/>
          <p:cNvSpPr txBox="1"/>
          <p:nvPr/>
        </p:nvSpPr>
        <p:spPr>
          <a:xfrm>
            <a:off x="3707904" y="4537720"/>
            <a:ext cx="5760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Rombo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55 CuadroTexto"/>
          <p:cNvSpPr txBox="1"/>
          <p:nvPr/>
        </p:nvSpPr>
        <p:spPr>
          <a:xfrm>
            <a:off x="3536624" y="4849852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Romboide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57 Conector recto de flecha"/>
          <p:cNvCxnSpPr/>
          <p:nvPr/>
        </p:nvCxnSpPr>
        <p:spPr>
          <a:xfrm>
            <a:off x="4680012" y="3686862"/>
            <a:ext cx="0" cy="23723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>
            <a:stCxn id="33" idx="2"/>
          </p:cNvCxnSpPr>
          <p:nvPr/>
        </p:nvCxnSpPr>
        <p:spPr>
          <a:xfrm>
            <a:off x="4788024" y="3671301"/>
            <a:ext cx="0" cy="16659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 de flecha"/>
          <p:cNvCxnSpPr/>
          <p:nvPr/>
        </p:nvCxnSpPr>
        <p:spPr>
          <a:xfrm>
            <a:off x="4932040" y="3686862"/>
            <a:ext cx="0" cy="1051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1024 CuadroTexto"/>
          <p:cNvSpPr txBox="1"/>
          <p:nvPr/>
        </p:nvSpPr>
        <p:spPr>
          <a:xfrm>
            <a:off x="4427984" y="6248385"/>
            <a:ext cx="1422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 smtClean="0">
                <a:latin typeface="Arial" pitchFamily="34" charset="0"/>
                <a:cs typeface="Arial" pitchFamily="34" charset="0"/>
              </a:rPr>
              <a:t>Trapecio escaleno, sus lados son diferentes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1028 CuadroTexto"/>
          <p:cNvSpPr txBox="1"/>
          <p:nvPr/>
        </p:nvSpPr>
        <p:spPr>
          <a:xfrm>
            <a:off x="4734018" y="5130333"/>
            <a:ext cx="108012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900" dirty="0" smtClean="0">
                <a:latin typeface="Arial" pitchFamily="34" charset="0"/>
                <a:cs typeface="Arial" pitchFamily="34" charset="0"/>
              </a:rPr>
              <a:t>Trapecio isósceles, sus diagonales don congruentes y sus ángulos opuestos miden 180°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1030 CuadroTexto"/>
          <p:cNvSpPr txBox="1"/>
          <p:nvPr/>
        </p:nvSpPr>
        <p:spPr>
          <a:xfrm>
            <a:off x="4949831" y="445083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900" dirty="0" smtClean="0">
                <a:latin typeface="Arial" pitchFamily="34" charset="0"/>
                <a:cs typeface="Arial" pitchFamily="34" charset="0"/>
              </a:rPr>
              <a:t>Trapecio Rectángulo, tiene 2 ángulos rectos y un lado diagonal .</a:t>
            </a:r>
            <a:endParaRPr lang="es-CO" sz="9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5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168</Words>
  <Application>Microsoft Office PowerPoint</Application>
  <PresentationFormat>Presentación en pantalla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iesebasbelal</dc:creator>
  <cp:lastModifiedBy>iesebasbelal</cp:lastModifiedBy>
  <cp:revision>15</cp:revision>
  <dcterms:created xsi:type="dcterms:W3CDTF">2015-02-07T21:21:34Z</dcterms:created>
  <dcterms:modified xsi:type="dcterms:W3CDTF">2015-02-11T21:05:05Z</dcterms:modified>
</cp:coreProperties>
</file>